
<file path=[Content_Types].xml><?xml version="1.0" encoding="utf-8"?>
<Types xmlns="http://schemas.openxmlformats.org/package/2006/content-types">
  <Default Extension="xml" ContentType="application/vnd.openxmlformats-package.core-properties+xml"/>
  <Default Extension="bin" ContentType="image/webp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4e01034f803420d" /><Relationship Type="http://schemas.openxmlformats.org/officeDocument/2006/relationships/extended-properties" Target="/docProps/app.xml" Id="R8e6555894e3d425b" /><Relationship Type="http://schemas.openxmlformats.org/officeDocument/2006/relationships/officeDocument" Target="/ppt/presentation.xml" Id="R1dc517b38f154f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a27e8fbb674bc5"/>
  </p:sldMasterIdLst>
  <p:notesMasterIdLst>
    <p:notesMasterId xmlns:r="http://schemas.openxmlformats.org/officeDocument/2006/relationships" r:id="R889b1f169b2d4031"/>
  </p:notesMasterIdLst>
  <p:sldIdLst>
    <p:sldId xmlns:r="http://schemas.openxmlformats.org/officeDocument/2006/relationships" id="256" r:id="R5329bd068c2b442a"/>
    <p:sldId xmlns:r="http://schemas.openxmlformats.org/officeDocument/2006/relationships" id="257" r:id="R4fa957c9a50347c4"/>
    <p:sldId xmlns:r="http://schemas.openxmlformats.org/officeDocument/2006/relationships" id="258" r:id="Rbb691af6b9e441d5"/>
    <p:sldId xmlns:r="http://schemas.openxmlformats.org/officeDocument/2006/relationships" id="259" r:id="Rdc2a3d5a86fc4539"/>
    <p:sldId xmlns:r="http://schemas.openxmlformats.org/officeDocument/2006/relationships" id="260" r:id="Rd86c7e66ea024a03"/>
    <p:sldId xmlns:r="http://schemas.openxmlformats.org/officeDocument/2006/relationships" id="261" r:id="R368cc2605b21409f"/>
    <p:sldId xmlns:r="http://schemas.openxmlformats.org/officeDocument/2006/relationships" id="262" r:id="Rf4624726754a4dbc"/>
    <p:sldId xmlns:r="http://schemas.openxmlformats.org/officeDocument/2006/relationships" id="263" r:id="R231fc1b5276c490f"/>
    <p:sldId xmlns:r="http://schemas.openxmlformats.org/officeDocument/2006/relationships" id="264" r:id="R1470e150352d4f4b"/>
    <p:sldId xmlns:r="http://schemas.openxmlformats.org/officeDocument/2006/relationships" id="265" r:id="R8e37b6827c074e9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f5e2a6c3056497b" /><Relationship Type="http://schemas.openxmlformats.org/officeDocument/2006/relationships/slideMaster" Target="/ppt/slideMasters/slideMaster1.xml" Id="Raba27e8fbb674bc5" /><Relationship Type="http://schemas.openxmlformats.org/officeDocument/2006/relationships/notesMaster" Target="/ppt/notesMasters/notesMaster1.xml" Id="R889b1f169b2d4031" /><Relationship Type="http://schemas.openxmlformats.org/officeDocument/2006/relationships/presProps" Target="/ppt/presProps.xml" Id="R1b1943f4df8e431d" /><Relationship Type="http://schemas.openxmlformats.org/officeDocument/2006/relationships/tableStyles" Target="/ppt/tableStyles.xml" Id="R1d21aa7bf1754ddc" /><Relationship Type="http://schemas.openxmlformats.org/officeDocument/2006/relationships/slide" Target="/ppt/slides/slide1.xml" Id="R5329bd068c2b442a" /><Relationship Type="http://schemas.openxmlformats.org/officeDocument/2006/relationships/slide" Target="/ppt/slides/slide2.xml" Id="R4fa957c9a50347c4" /><Relationship Type="http://schemas.openxmlformats.org/officeDocument/2006/relationships/slide" Target="/ppt/slides/slide3.xml" Id="Rbb691af6b9e441d5" /><Relationship Type="http://schemas.openxmlformats.org/officeDocument/2006/relationships/slide" Target="/ppt/slides/slide4.xml" Id="Rdc2a3d5a86fc4539" /><Relationship Type="http://schemas.openxmlformats.org/officeDocument/2006/relationships/slide" Target="/ppt/slides/slide5.xml" Id="Rd86c7e66ea024a03" /><Relationship Type="http://schemas.openxmlformats.org/officeDocument/2006/relationships/slide" Target="/ppt/slides/slide6.xml" Id="R368cc2605b21409f" /><Relationship Type="http://schemas.openxmlformats.org/officeDocument/2006/relationships/slide" Target="/ppt/slides/slide7.xml" Id="Rf4624726754a4dbc" /><Relationship Type="http://schemas.openxmlformats.org/officeDocument/2006/relationships/slide" Target="/ppt/slides/slide8.xml" Id="R231fc1b5276c490f" /><Relationship Type="http://schemas.openxmlformats.org/officeDocument/2006/relationships/slide" Target="/ppt/slides/slide9.xml" Id="R1470e150352d4f4b" /><Relationship Type="http://schemas.openxmlformats.org/officeDocument/2006/relationships/slide" Target="/ppt/slides/slide10.xml" Id="R8e37b6827c074e9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b99bcc1e09d48e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d9cc907d932453b" /><Relationship Type="http://schemas.openxmlformats.org/officeDocument/2006/relationships/notesMaster" Target="/ppt/notesMasters/notesMaster1.xml" Id="R46b9e50223444f0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97309c3c78448ef" /><Relationship Type="http://schemas.openxmlformats.org/officeDocument/2006/relationships/notesMaster" Target="/ppt/notesMasters/notesMaster1.xml" Id="Rf7246346a583403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99a1ab1285f4c92" /><Relationship Type="http://schemas.openxmlformats.org/officeDocument/2006/relationships/notesMaster" Target="/ppt/notesMasters/notesMaster1.xml" Id="Ra5ce473996614cd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1a9db9414e04d4b" /><Relationship Type="http://schemas.openxmlformats.org/officeDocument/2006/relationships/notesMaster" Target="/ppt/notesMasters/notesMaster1.xml" Id="R08bc0c2c69824ed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bf1871153cd4f2d" /><Relationship Type="http://schemas.openxmlformats.org/officeDocument/2006/relationships/notesMaster" Target="/ppt/notesMasters/notesMaster1.xml" Id="Rbc9bf853b3db4b6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f38884196614797" /><Relationship Type="http://schemas.openxmlformats.org/officeDocument/2006/relationships/notesMaster" Target="/ppt/notesMasters/notesMaster1.xml" Id="R26b4dfb960ff482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afe94aa62cc42ed" /><Relationship Type="http://schemas.openxmlformats.org/officeDocument/2006/relationships/notesMaster" Target="/ppt/notesMasters/notesMaster1.xml" Id="R409f295145c0425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f5cebe6e158472b" /><Relationship Type="http://schemas.openxmlformats.org/officeDocument/2006/relationships/notesMaster" Target="/ppt/notesMasters/notesMaster1.xml" Id="Rcd19077a3b0349d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4f07478ae5a4e4c" /><Relationship Type="http://schemas.openxmlformats.org/officeDocument/2006/relationships/notesMaster" Target="/ppt/notesMasters/notesMaster1.xml" Id="R2b58f7595e3f410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18271a738f34ca8" /><Relationship Type="http://schemas.openxmlformats.org/officeDocument/2006/relationships/notesMaster" Target="/ppt/notesMasters/notesMaster1.xml" Id="R8863b6b9df0947f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Deschide cu rezultatul de business: claritate, încredere și cerere calificată.</a:t>
            </a:r>
          </a:p>
          <a:p xmlns:a="http://schemas.openxmlformats.org/drawingml/2006/main">
            <a:r>
              <a:t>Nu prezenta acronimele înaintea problemei cumpărătorului.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Google Search Central — https://developers.google.com/search/docs/appearance/ai-features</a:t>
            </a:r>
          </a:p>
          <a:p xmlns:a="http://schemas.openxmlformats.org/drawingml/2006/main">
            <a:r>
              <a:t>Google Image SEO — https://developers.google.com/search/docs/appearance/google-images</a:t>
            </a:r>
          </a:p>
          <a:p xmlns:a="http://schemas.openxmlformats.org/drawingml/2006/main">
            <a:r>
              <a:t>OpenAI Publishers &amp; Developers FAQ — https://help.openai.com/en/articles/12627856-publishers-and-developers-faq</a:t>
            </a:r>
          </a:p>
          <a:p xmlns:a="http://schemas.openxmlformats.org/drawingml/2006/main">
            <a:r>
              <a:t>Publicitate.Pro internal editorial framework and AI-generated, human-reviewed visual assets.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Închide cu o acțiune simplă și un rezultat clar al primei discuții.</a:t>
            </a:r>
          </a:p>
          <a:p xmlns:a="http://schemas.openxmlformats.org/drawingml/2006/main">
            <a:r>
              <a:t>Dacă proiectul nu este pregătit, recomandarea poate fi să nu înceapă încă.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Google Search Central — https://developers.google.com/search/docs/appearance/ai-features</a:t>
            </a:r>
          </a:p>
          <a:p xmlns:a="http://schemas.openxmlformats.org/drawingml/2006/main">
            <a:r>
              <a:t>Google Image SEO — https://developers.google.com/search/docs/appearance/google-images</a:t>
            </a:r>
          </a:p>
          <a:p xmlns:a="http://schemas.openxmlformats.org/drawingml/2006/main">
            <a:r>
              <a:t>OpenAI Publishers &amp; Developers FAQ — https://help.openai.com/en/articles/12627856-publishers-and-developers-faq</a:t>
            </a:r>
          </a:p>
          <a:p xmlns:a="http://schemas.openxmlformats.org/drawingml/2006/main">
            <a:r>
              <a:t>Publicitate.Pro internal editorial framework and AI-generated, human-reviewed visual assets.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Descrie fragmentarea fără a acuza echipele sau furnizorii.</a:t>
            </a:r>
          </a:p>
          <a:p xmlns:a="http://schemas.openxmlformats.org/drawingml/2006/main">
            <a:r>
              <a:t>Pregătește tranziția spre modelul integrat de pe slide-ul următor.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Google Search Central — https://developers.google.com/search/docs/appearance/ai-features</a:t>
            </a:r>
          </a:p>
          <a:p xmlns:a="http://schemas.openxmlformats.org/drawingml/2006/main">
            <a:r>
              <a:t>Google Image SEO — https://developers.google.com/search/docs/appearance/google-images</a:t>
            </a:r>
          </a:p>
          <a:p xmlns:a="http://schemas.openxmlformats.org/drawingml/2006/main">
            <a:r>
              <a:t>OpenAI Publishers &amp; Developers FAQ — https://help.openai.com/en/articles/12627856-publishers-and-developers-faq</a:t>
            </a:r>
          </a:p>
          <a:p xmlns:a="http://schemas.openxmlformats.org/drawingml/2006/main">
            <a:r>
              <a:t>Publicitate.Pro internal editorial framework and AI-generated, human-reviewed visual assets.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Arată ordinea logică: claritate înainte de producție, măsurare înainte de scalare.</a:t>
            </a:r>
          </a:p>
          <a:p xmlns:a="http://schemas.openxmlformats.org/drawingml/2006/main">
            <a:r>
              <a:t>Subliniază că fiecare sistem are o poartă de validare.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Google Search Central — https://developers.google.com/search/docs/appearance/ai-features</a:t>
            </a:r>
          </a:p>
          <a:p xmlns:a="http://schemas.openxmlformats.org/drawingml/2006/main">
            <a:r>
              <a:t>Google Image SEO — https://developers.google.com/search/docs/appearance/google-images</a:t>
            </a:r>
          </a:p>
          <a:p xmlns:a="http://schemas.openxmlformats.org/drawingml/2006/main">
            <a:r>
              <a:t>OpenAI Publishers &amp; Developers FAQ — https://help.openai.com/en/articles/12627856-publishers-and-developers-faq</a:t>
            </a:r>
          </a:p>
          <a:p xmlns:a="http://schemas.openxmlformats.org/drawingml/2006/main">
            <a:r>
              <a:t>Publicitate.Pro internal editorial framework and AI-generated, human-reviewed visual assets.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Prezintă serviciile ca rezultate construibile, nu ca inventar de competențe.</a:t>
            </a:r>
          </a:p>
          <a:p xmlns:a="http://schemas.openxmlformats.org/drawingml/2006/main">
            <a:r>
              <a:t>Leagă fiecare categorie de o pagină dedicată și de un CTA relevant.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Google Search Central — https://developers.google.com/search/docs/appearance/ai-features</a:t>
            </a:r>
          </a:p>
          <a:p xmlns:a="http://schemas.openxmlformats.org/drawingml/2006/main">
            <a:r>
              <a:t>Google Image SEO — https://developers.google.com/search/docs/appearance/google-images</a:t>
            </a:r>
          </a:p>
          <a:p xmlns:a="http://schemas.openxmlformats.org/drawingml/2006/main">
            <a:r>
              <a:t>OpenAI Publishers &amp; Developers FAQ — https://help.openai.com/en/articles/12627856-publishers-and-developers-faq</a:t>
            </a:r>
          </a:p>
          <a:p xmlns:a="http://schemas.openxmlformats.org/drawingml/2006/main">
            <a:r>
              <a:t>Publicitate.Pro internal editorial framework and AI-generated, human-reviewed visual assets.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Explică termenii în limbajul cumpărătorului.</a:t>
            </a:r>
          </a:p>
          <a:p xmlns:a="http://schemas.openxmlformats.org/drawingml/2006/main">
            <a:r>
              <a:t>Google spune că bunele practici SEO rămân valabile pentru funcțiile AI; nu prezenta GEO ca truc separat.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Google Search Central — https://developers.google.com/search/docs/appearance/ai-features</a:t>
            </a:r>
          </a:p>
          <a:p xmlns:a="http://schemas.openxmlformats.org/drawingml/2006/main">
            <a:r>
              <a:t>Google Image SEO — https://developers.google.com/search/docs/appearance/google-images</a:t>
            </a:r>
          </a:p>
          <a:p xmlns:a="http://schemas.openxmlformats.org/drawingml/2006/main">
            <a:r>
              <a:t>OpenAI Publishers &amp; Developers FAQ — https://help.openai.com/en/articles/12627856-publishers-and-developers-faq</a:t>
            </a:r>
          </a:p>
          <a:p xmlns:a="http://schemas.openxmlformats.org/drawingml/2006/main">
            <a:r>
              <a:t>Publicitate.Pro internal editorial framework and AI-generated, human-reviewed visual assets.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Explică diferența dintre efectul imediat dependent de buget și valoarea cumulativă posibilă.</a:t>
            </a:r>
          </a:p>
          <a:p xmlns:a="http://schemas.openxmlformats.org/drawingml/2006/main">
            <a:r>
              <a:t>Graficul este conceptual; nu afirma rezultate sau intervale garantate.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Google Search Central — https://developers.google.com/search/docs/appearance/ai-features</a:t>
            </a:r>
          </a:p>
          <a:p xmlns:a="http://schemas.openxmlformats.org/drawingml/2006/main">
            <a:r>
              <a:t>Google Image SEO — https://developers.google.com/search/docs/appearance/google-images</a:t>
            </a:r>
          </a:p>
          <a:p xmlns:a="http://schemas.openxmlformats.org/drawingml/2006/main">
            <a:r>
              <a:t>OpenAI Publishers &amp; Developers FAQ — https://help.openai.com/en/articles/12627856-publishers-and-developers-faq</a:t>
            </a:r>
          </a:p>
          <a:p xmlns:a="http://schemas.openxmlformats.org/drawingml/2006/main">
            <a:r>
              <a:t>Publicitate.Pro internal editorial framework and AI-generated, human-reviewed visual assets.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Conectează secțiunile site-ului cu întrebările cumpărătorului.</a:t>
            </a:r>
          </a:p>
          <a:p xmlns:a="http://schemas.openxmlformats.org/drawingml/2006/main">
            <a:r>
              <a:t>CTA-ul principal oferă un rezultat concret: planul proiectului.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Google Search Central — https://developers.google.com/search/docs/appearance/ai-features</a:t>
            </a:r>
          </a:p>
          <a:p xmlns:a="http://schemas.openxmlformats.org/drawingml/2006/main">
            <a:r>
              <a:t>Google Image SEO — https://developers.google.com/search/docs/appearance/google-images</a:t>
            </a:r>
          </a:p>
          <a:p xmlns:a="http://schemas.openxmlformats.org/drawingml/2006/main">
            <a:r>
              <a:t>OpenAI Publishers &amp; Developers FAQ — https://help.openai.com/en/articles/12627856-publishers-and-developers-faq</a:t>
            </a:r>
          </a:p>
          <a:p xmlns:a="http://schemas.openxmlformats.org/drawingml/2006/main">
            <a:r>
              <a:t>Publicitate.Pro internal editorial framework and AI-generated, human-reviewed visual assets.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Nu transforma roadmap-ul într-un calendar rigid; fiecare etapă depinde de dovezile disponibile.</a:t>
            </a:r>
          </a:p>
          <a:p xmlns:a="http://schemas.openxmlformats.org/drawingml/2006/main">
            <a:r>
              <a:t>Validarea este o decizie explicită, nu doar o livrare de materiale.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Google Search Central — https://developers.google.com/search/docs/appearance/ai-features</a:t>
            </a:r>
          </a:p>
          <a:p xmlns:a="http://schemas.openxmlformats.org/drawingml/2006/main">
            <a:r>
              <a:t>Google Image SEO — https://developers.google.com/search/docs/appearance/google-images</a:t>
            </a:r>
          </a:p>
          <a:p xmlns:a="http://schemas.openxmlformats.org/drawingml/2006/main">
            <a:r>
              <a:t>OpenAI Publishers &amp; Developers FAQ — https://help.openai.com/en/articles/12627856-publishers-and-developers-faq</a:t>
            </a:r>
          </a:p>
          <a:p xmlns:a="http://schemas.openxmlformats.org/drawingml/2006/main">
            <a:r>
              <a:t>Publicitate.Pro internal editorial framework and AI-generated, human-reviewed visual assets.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Evitați traducerea mecanică și redirecționarea automată după IP.</a:t>
            </a:r>
          </a:p>
          <a:p xmlns:a="http://schemas.openxmlformats.org/drawingml/2006/main">
            <a:r>
              <a:t>Porniți cu România și engleză, apoi extindeți numai după validarea conversiilor.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Google Search Central — https://developers.google.com/search/docs/appearance/ai-features</a:t>
            </a:r>
          </a:p>
          <a:p xmlns:a="http://schemas.openxmlformats.org/drawingml/2006/main">
            <a:r>
              <a:t>Google Image SEO — https://developers.google.com/search/docs/appearance/google-images</a:t>
            </a:r>
          </a:p>
          <a:p xmlns:a="http://schemas.openxmlformats.org/drawingml/2006/main">
            <a:r>
              <a:t>OpenAI Publishers &amp; Developers FAQ — https://help.openai.com/en/articles/12627856-publishers-and-developers-faq</a:t>
            </a:r>
          </a:p>
          <a:p xmlns:a="http://schemas.openxmlformats.org/drawingml/2006/main">
            <a:r>
              <a:t>Publicitate.Pro internal editorial framework and AI-generated, human-reviewed visual assets.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4d66c10fa429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ada0597ad91450e" /><Relationship Type="http://schemas.openxmlformats.org/officeDocument/2006/relationships/slideLayout" Target="/ppt/slideLayouts/slideLayout1.xml" Id="R51a668090a86462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a668090a86462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5e00c7bec493a" /><Relationship Type="http://schemas.openxmlformats.org/officeDocument/2006/relationships/image" Target="/ppt/media/image.bin" Id="R946a7f56c82f4dda" /><Relationship Type="http://schemas.openxmlformats.org/officeDocument/2006/relationships/notesSlide" Target="/ppt/notesSlides/notesSlide1.xml" Id="R6ff3148eee924b2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76369f7d04e89" /><Relationship Type="http://schemas.openxmlformats.org/officeDocument/2006/relationships/image" Target="/ppt/media/image6.bin" Id="R4574c2e2d0f544dd" /><Relationship Type="http://schemas.openxmlformats.org/officeDocument/2006/relationships/notesSlide" Target="/ppt/notesSlides/notesSlide10.xml" Id="R3add62456f4f4c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5692b6421417a" /><Relationship Type="http://schemas.openxmlformats.org/officeDocument/2006/relationships/image" Target="/ppt/media/image2.bin" Id="R4689e349e0b64cc2" /><Relationship Type="http://schemas.openxmlformats.org/officeDocument/2006/relationships/notesSlide" Target="/ppt/notesSlides/notesSlide2.xml" Id="R4ec68f973f634a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225b5ba294308" /><Relationship Type="http://schemas.openxmlformats.org/officeDocument/2006/relationships/notesSlide" Target="/ppt/notesSlides/notesSlide3.xml" Id="R07b6f4a9a03d4f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805c3af8f4f6c" /><Relationship Type="http://schemas.openxmlformats.org/officeDocument/2006/relationships/notesSlide" Target="/ppt/notesSlides/notesSlide4.xml" Id="R56d5759fcf0149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91e750b594aa6" /><Relationship Type="http://schemas.openxmlformats.org/officeDocument/2006/relationships/image" Target="/ppt/media/image3.bin" Id="Rc58daadd506c44f0" /><Relationship Type="http://schemas.openxmlformats.org/officeDocument/2006/relationships/notesSlide" Target="/ppt/notesSlides/notesSlide5.xml" Id="Rc63894f6bd6949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fbf2097414c8a" /><Relationship Type="http://schemas.openxmlformats.org/officeDocument/2006/relationships/image" Target="/ppt/media/image.png" Id="R7a4e40449c96405c" /><Relationship Type="http://schemas.openxmlformats.org/officeDocument/2006/relationships/notesSlide" Target="/ppt/notesSlides/notesSlide6.xml" Id="R01cd685546724b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b17e6a5844f00" /><Relationship Type="http://schemas.openxmlformats.org/officeDocument/2006/relationships/image" Target="/ppt/media/image4.bin" Id="Rc7913b25654c4c5b" /><Relationship Type="http://schemas.openxmlformats.org/officeDocument/2006/relationships/notesSlide" Target="/ppt/notesSlides/notesSlide7.xml" Id="Rdc4bc17165ab45f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5356ba56e4608" /><Relationship Type="http://schemas.openxmlformats.org/officeDocument/2006/relationships/notesSlide" Target="/ppt/notesSlides/notesSlide8.xml" Id="R8917247592b04fb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f3897a1884ad8" /><Relationship Type="http://schemas.openxmlformats.org/officeDocument/2006/relationships/image" Target="/ppt/media/image5.bin" Id="R76a766900e164d2d" /><Relationship Type="http://schemas.openxmlformats.org/officeDocument/2006/relationships/notesSlide" Target="/ppt/notesSlides/notesSlide9.xml" Id="Rc47f47ddb85d46e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8132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6a7f56c82f4dda"/>
          <a:srcRect xmlns:a="http://schemas.openxmlformats.org/drawingml/2006/main" l="29688" t="0" r="2968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0"/>
            <a:ext cx="4953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image-overlay">
            <a:extLst xmlns:a="http://schemas.openxmlformats.org/drawingml/2006/main">
              <a:ext uri="{FF2B5EF4-FFF2-40B4-BE49-F238E27FC236}">
                <a16:creationId xmlns:a16="http://schemas.microsoft.com/office/drawing/2014/main" id="{061EDCD7-FA51-4CF3-9CE1-F236E492F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0"/>
            <a:ext cx="561975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3ED7710-3CAA-4BAA-9462-537019C19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400050" cy="571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9FF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kicker">
            <a:extLst xmlns:a="http://schemas.openxmlformats.org/drawingml/2006/main">
              <a:ext uri="{FF2B5EF4-FFF2-40B4-BE49-F238E27FC236}">
                <a16:creationId xmlns:a16="http://schemas.microsoft.com/office/drawing/2014/main" id="{A7B2F3D3-EEF5-4642-9B64-DF6F1F5AD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1440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6E7FF"/>
                </a:solidFill>
              </a:defRPr>
            </a:pPr>
            <a:r>
              <a:rPr sz="900" b="1">
                <a:solidFill>
                  <a:srgbClr val="66E7FF"/>
                </a:solidFill>
              </a:rPr>
              <a:t>PUBLICITATE.PRO — PREZENTARE EXECUTIVĂ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B968722-6167-417E-A2E2-D6F6A2567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47800"/>
            <a:ext cx="6381750" cy="1885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Brandul care poate fi găsit, înțeles și ales.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54BCF53-A0CE-4687-8155-3E88BBE49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0"/>
            <a:ext cx="57150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1D8E6"/>
                </a:solidFill>
              </a:defRPr>
            </a:pPr>
            <a:r>
              <a:rPr sz="1650" b="0">
                <a:solidFill>
                  <a:srgbClr val="D1D8E6"/>
                </a:solidFill>
              </a:rPr>
              <a:t>Un sistem integrat pentru poziționare, experiență digitală, SEO, AI Search și cerere calificată.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C6540D7-C093-498F-88FB-5AB51D5CC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57875"/>
            <a:ext cx="4857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9EABC2"/>
                </a:solidFill>
              </a:defRPr>
            </a:pPr>
            <a:r>
              <a:rPr sz="825" b="1">
                <a:solidFill>
                  <a:srgbClr val="9EABC2"/>
                </a:solidFill>
              </a:rPr>
              <a:t>WERYON ONLINE PERFORMANCE SRL  ·  2026</a:t>
            </a:r>
          </a:p>
        </p:txBody>
      </p:sp>
    </p:spTree>
    <p:extLst>
      <p:ext uri="{BB962C8B-B14F-4D97-AF65-F5344CB8AC3E}">
        <p14:creationId xmlns:p14="http://schemas.microsoft.com/office/powerpoint/2010/main" val="117876854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8132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48942A6-AD5A-4F12-99CE-D8C2C5DB5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"/>
            <a:ext cx="400050" cy="571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9FF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9A3626D4-BDF3-49AC-B6CC-B4F7A9388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6E7FF"/>
                </a:solidFill>
              </a:defRPr>
            </a:pPr>
            <a:r>
              <a:rPr sz="900" b="1">
                <a:solidFill>
                  <a:srgbClr val="66E7FF"/>
                </a:solidFill>
              </a:rPr>
              <a:t>URMĂTORUL PAS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A70D0C1-541F-4D9D-B591-6C582FC76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24000"/>
            <a:ext cx="7239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Primește planul proiectului.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985F342-B02D-48B4-A824-E3710FCB3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6572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1D8E6"/>
                </a:solidFill>
              </a:defRPr>
            </a:pPr>
            <a:r>
              <a:rPr sz="1650" b="0">
                <a:solidFill>
                  <a:srgbClr val="D1D8E6"/>
                </a:solidFill>
              </a:rPr>
              <a:t>30 de minute pentru a clarifica ce construim, în ce piețe, cu ce obiectiv, buget orientativ și termen.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1948BB0-251D-4658-8CE3-F581CF1A3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05250"/>
            <a:ext cx="4000500" cy="666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9FF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A8F558F-F91E-426E-A904-91F43D743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057650"/>
            <a:ext cx="3486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0B1020"/>
                </a:solidFill>
              </a:defRPr>
            </a:pPr>
            <a:r>
              <a:rPr sz="1425" b="1">
                <a:solidFill>
                  <a:srgbClr val="0B1020"/>
                </a:solidFill>
              </a:rPr>
              <a:t>publicitate.pro/contact/  →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86007BA-AEA7-4900-8BE1-A76046528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10150"/>
            <a:ext cx="657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9EABC2"/>
                </a:solidFill>
              </a:defRPr>
            </a:pPr>
            <a:r>
              <a:rPr sz="1275" b="0">
                <a:solidFill>
                  <a:srgbClr val="9EABC2"/>
                </a:solidFill>
              </a:rPr>
              <a:t>Fără obligații. Fără prezentări pline de jargon. Fără promisiuni imposibil de susținut.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574c2e2d0f544dd"/>
          <a:srcRect xmlns:a="http://schemas.openxmlformats.org/drawingml/2006/main" l="25875" t="0" r="2587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962900" y="857250"/>
            <a:ext cx="3543300" cy="4895850"/>
          </a:xfrm>
          <a:prstGeom xmlns:a="http://schemas.openxmlformats.org/drawingml/2006/main" prst="roundRect">
            <a:avLst>
              <a:gd name="adj" fmla="val 6452"/>
            </a:avLst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A4D16A1-91A6-4013-AD71-D846E1BD8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476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9EABC2"/>
                </a:solidFill>
              </a:defRPr>
            </a:pPr>
            <a:r>
              <a:rPr sz="750" b="1">
                <a:solidFill>
                  <a:srgbClr val="9EABC2"/>
                </a:solidFill>
              </a:rPr>
              <a:t>PUBLICITATE.PRO / BRAND GROWTH SYSTEM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34C1F0E-E02F-4145-B3CA-43F58C674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86525"/>
            <a:ext cx="342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6E7FF"/>
                </a:solidFill>
              </a:defRPr>
            </a:pPr>
            <a:r>
              <a:rPr sz="750" b="1">
                <a:solidFill>
                  <a:srgbClr val="66E7FF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22139623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3F5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kicker">
            <a:extLst xmlns:a="http://schemas.openxmlformats.org/drawingml/2006/main">
              <a:ext uri="{FF2B5EF4-FFF2-40B4-BE49-F238E27FC236}">
                <a16:creationId xmlns:a16="http://schemas.microsoft.com/office/drawing/2014/main" id="{2CD0BC78-6599-4B16-B37F-E89FDF218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157FF"/>
                </a:solidFill>
              </a:defRPr>
            </a:pPr>
            <a:r>
              <a:rPr sz="900" b="1">
                <a:solidFill>
                  <a:srgbClr val="3157FF"/>
                </a:solidFill>
              </a:rPr>
              <a:t>TENSIUNEA PIEȚEI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24E92E2-FE7A-48ED-88E3-EFF2C9437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8572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020"/>
                </a:solidFill>
              </a:defRPr>
            </a:pPr>
            <a:r>
              <a:rPr sz="3450" b="1">
                <a:solidFill>
                  <a:srgbClr val="0B1020"/>
                </a:solidFill>
              </a:rPr>
              <a:t>Mai multe tactici nu înseamnă un sistem mai bun.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A019526-1F9E-4D60-B0B2-8CAFAA330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57150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67085"/>
                </a:solidFill>
              </a:defRPr>
            </a:pPr>
            <a:r>
              <a:rPr sz="1650" b="0">
                <a:solidFill>
                  <a:srgbClr val="667085"/>
                </a:solidFill>
              </a:rPr>
              <a:t>Cumpărătorul vede fragmente: un logo, un website, reclame, postări și rapoarte. Dacă nu spun aceeași poveste și nu conduc spre aceeași decizie, bugetul produce activitate — nu progres comercial.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3D378D-EC1B-42E5-ABBA-DB7C452E4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38550"/>
            <a:ext cx="49530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08132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51E5964-3B68-4B62-9F28-AA28AB103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848100"/>
            <a:ext cx="1809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6E7FF"/>
                </a:solidFill>
              </a:defRPr>
            </a:pPr>
            <a:r>
              <a:rPr sz="975" b="1">
                <a:solidFill>
                  <a:srgbClr val="66E7FF"/>
                </a:solidFill>
              </a:rPr>
              <a:t>Problema reală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C1ED950-37F1-4CBD-A972-86117139F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200525"/>
            <a:ext cx="42291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Lipsa unei logici comune între brand, produs digital, distribuție și măsurare.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689e349e0b64cc2"/>
          <a:srcRect xmlns:a="http://schemas.openxmlformats.org/drawingml/2006/main" l="12736" t="0" r="12736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991350" y="1447800"/>
            <a:ext cx="4514850" cy="4038600"/>
          </a:xfrm>
          <a:prstGeom xmlns:a="http://schemas.openxmlformats.org/drawingml/2006/main" prst="roundRect">
            <a:avLst>
              <a:gd name="adj" fmla="val 5660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379FC67-F7D4-4CF9-B313-826C6DAA4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476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67085"/>
                </a:solidFill>
              </a:defRPr>
            </a:pPr>
            <a:r>
              <a:rPr sz="750" b="1">
                <a:solidFill>
                  <a:srgbClr val="667085"/>
                </a:solidFill>
              </a:rPr>
              <a:t>PUBLICITATE.PRO / BRAND GROWTH SYSTEM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208B8E4-DA2F-4589-BA3E-B2984C31B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86525"/>
            <a:ext cx="342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3157FF"/>
                </a:solidFill>
              </a:defRPr>
            </a:pPr>
            <a:r>
              <a:rPr sz="750" b="1">
                <a:solidFill>
                  <a:srgbClr val="3157FF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716785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kicker">
            <a:extLst xmlns:a="http://schemas.openxmlformats.org/drawingml/2006/main">
              <a:ext uri="{FF2B5EF4-FFF2-40B4-BE49-F238E27FC236}">
                <a16:creationId xmlns:a16="http://schemas.microsoft.com/office/drawing/2014/main" id="{6A6B566D-74E9-4E4F-9BB9-CFE690A97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157FF"/>
                </a:solidFill>
              </a:defRPr>
            </a:pPr>
            <a:r>
              <a:rPr sz="900" b="1">
                <a:solidFill>
                  <a:srgbClr val="3157FF"/>
                </a:solidFill>
              </a:rPr>
              <a:t>MODELUL DE LUCRU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36FD1EF-95ED-49F5-A9FE-3A308A5D9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9144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0B1020"/>
                </a:solidFill>
              </a:defRPr>
            </a:pPr>
            <a:r>
              <a:rPr sz="3300" b="1">
                <a:solidFill>
                  <a:srgbClr val="0B1020"/>
                </a:solidFill>
              </a:rPr>
              <a:t>Patru sisteme, o singură promisiune comercială.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834337C-21AC-4AAF-A7D2-8B206B53D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24050"/>
            <a:ext cx="590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57FF"/>
                </a:solidFill>
              </a:defRPr>
            </a:pPr>
            <a:r>
              <a:rPr sz="1200" b="1">
                <a:solidFill>
                  <a:srgbClr val="3157FF"/>
                </a:solidFill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9D9B852-5668-49FF-9E05-B09BA7CAF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9240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B1020"/>
                </a:solidFill>
              </a:defRPr>
            </a:pPr>
            <a:r>
              <a:rPr sz="1050" b="1">
                <a:solidFill>
                  <a:srgbClr val="0B1020"/>
                </a:solidFill>
              </a:rPr>
              <a:t>CLARITATE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9127D1A-1468-47B5-88AA-70647B590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1905000"/>
            <a:ext cx="609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67085"/>
                </a:solidFill>
              </a:defRPr>
            </a:pPr>
            <a:r>
              <a:rPr sz="1425" b="0">
                <a:solidFill>
                  <a:srgbClr val="667085"/>
                </a:solidFill>
              </a:rPr>
              <a:t>Piață, avatar, problemă, ofertă și diferențiator.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BC78CD1-B566-4FF4-9EB1-D24D7FCD0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14600"/>
            <a:ext cx="9525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E5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0A7D0D3-6A1E-40CC-AB3A-D0D10CB16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14650"/>
            <a:ext cx="590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57FF"/>
                </a:solidFill>
              </a:defRPr>
            </a:pPr>
            <a:r>
              <a:rPr sz="1200" b="1">
                <a:solidFill>
                  <a:srgbClr val="3157FF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DEA5A29-29D7-42AB-A7EA-300B3C2AA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9146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B1020"/>
                </a:solidFill>
              </a:defRPr>
            </a:pPr>
            <a:r>
              <a:rPr sz="1050" b="1">
                <a:solidFill>
                  <a:srgbClr val="0B1020"/>
                </a:solidFill>
              </a:rPr>
              <a:t>EXPERIENȚĂ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C2BB449-C412-4B53-A893-91F1A9629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895600"/>
            <a:ext cx="609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67085"/>
                </a:solidFill>
              </a:defRPr>
            </a:pPr>
            <a:r>
              <a:rPr sz="1425" b="0">
                <a:solidFill>
                  <a:srgbClr val="667085"/>
                </a:solidFill>
              </a:rPr>
              <a:t>Website, magazin sau platformă construită pentru acțiune.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4397C63-E332-454A-8486-1A3948916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05200"/>
            <a:ext cx="9525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E5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1D4FF4E-22AC-426E-8E92-289022B55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05250"/>
            <a:ext cx="590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57FF"/>
                </a:solidFill>
              </a:defRPr>
            </a:pPr>
            <a:r>
              <a:rPr sz="1200" b="1">
                <a:solidFill>
                  <a:srgbClr val="3157FF"/>
                </a:solidFill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14D8C8A-6AEE-40BF-9C63-5AFF3E4CE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9052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B1020"/>
                </a:solidFill>
              </a:defRPr>
            </a:pPr>
            <a:r>
              <a:rPr sz="1050" b="1">
                <a:solidFill>
                  <a:srgbClr val="0B1020"/>
                </a:solidFill>
              </a:rPr>
              <a:t>DESCOPERIRE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F416C8D-18F1-4E30-A776-E3907B84B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886200"/>
            <a:ext cx="609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67085"/>
                </a:solidFill>
              </a:defRPr>
            </a:pPr>
            <a:r>
              <a:rPr sz="1425" b="0">
                <a:solidFill>
                  <a:srgbClr val="667085"/>
                </a:solidFill>
              </a:rPr>
              <a:t>SEO, AEO/GEO, conținut, imagine și distribuție plătită.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741DB1E-8FD1-4A60-AA46-A2730EC9B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95800"/>
            <a:ext cx="9525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E5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7172DB9-5A25-441C-B391-76C0A6A0C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95850"/>
            <a:ext cx="590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57FF"/>
                </a:solidFill>
              </a:defRPr>
            </a:pPr>
            <a:r>
              <a:rPr sz="1200" b="1">
                <a:solidFill>
                  <a:srgbClr val="3157FF"/>
                </a:solidFill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B872E5D-CA6F-48CB-8438-D3768BF34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8958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B1020"/>
                </a:solidFill>
              </a:defRPr>
            </a:pPr>
            <a:r>
              <a:rPr sz="1050" b="1">
                <a:solidFill>
                  <a:srgbClr val="0B1020"/>
                </a:solidFill>
              </a:rPr>
              <a:t>ÎNVĂȚARE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D0C5824-DB9E-44CB-929E-D65D99CCD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876800"/>
            <a:ext cx="609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67085"/>
                </a:solidFill>
              </a:defRPr>
            </a:pPr>
            <a:r>
              <a:rPr sz="1425" b="0">
                <a:solidFill>
                  <a:srgbClr val="667085"/>
                </a:solidFill>
              </a:rPr>
              <a:t>Tracking, calificarea leadului, experimente și prioritizare.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14EE0A0-D8F7-46BB-8C61-70F1E34D4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86400"/>
            <a:ext cx="9525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E5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A6405DC-89C5-442C-BE1C-1C67BD182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9400" y="1924050"/>
            <a:ext cx="1066800" cy="356235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08132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0495CB8-5603-4DC8-80D2-C13E415A2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44175" y="2476500"/>
            <a:ext cx="857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UN</a:t>
            </a:r>
          </a:p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SISTEM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F43F376-6D5B-49EC-81BB-4326D1E7C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3676650"/>
            <a:ext cx="457200" cy="457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9FF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DC52776-390E-45C0-A105-BA057B9B1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3733800"/>
            <a:ext cx="266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B1020"/>
                </a:solidFill>
              </a:defRPr>
            </a:pPr>
            <a:r>
              <a:rPr sz="1950" b="1">
                <a:solidFill>
                  <a:srgbClr val="0B1020"/>
                </a:solidFill>
              </a:rPr>
              <a:t>→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F0C2098-0771-41A9-8D20-F5D455FD3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476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67085"/>
                </a:solidFill>
              </a:defRPr>
            </a:pPr>
            <a:r>
              <a:rPr sz="750" b="1">
                <a:solidFill>
                  <a:srgbClr val="667085"/>
                </a:solidFill>
              </a:rPr>
              <a:t>PUBLICITATE.PRO / BRAND GROWTH SYSTEM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E152715-E30D-4A91-932C-5B8317AD2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86525"/>
            <a:ext cx="342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3157FF"/>
                </a:solidFill>
              </a:defRPr>
            </a:pPr>
            <a:r>
              <a:rPr sz="750" b="1">
                <a:solidFill>
                  <a:srgbClr val="3157FF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75347861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8132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kicker">
            <a:extLst xmlns:a="http://schemas.openxmlformats.org/drawingml/2006/main">
              <a:ext uri="{FF2B5EF4-FFF2-40B4-BE49-F238E27FC236}">
                <a16:creationId xmlns:a16="http://schemas.microsoft.com/office/drawing/2014/main" id="{66F114B7-72C0-4E22-BD59-775E94A56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6E7FF"/>
                </a:solidFill>
              </a:defRPr>
            </a:pPr>
            <a:r>
              <a:rPr sz="900" b="1">
                <a:solidFill>
                  <a:srgbClr val="66E7FF"/>
                </a:solidFill>
              </a:rPr>
              <a:t>CE PUTEM CONSTRUI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E37FE7E-9BE9-4B40-98EB-29EACDF97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9715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De la pagină de conversie la infrastructură digitală.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5C584F7-B6F4-435C-BD8C-656C84F65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050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C9FF45"/>
                </a:solidFill>
              </a:defRPr>
            </a:pPr>
            <a:r>
              <a:rPr sz="900" b="1">
                <a:solidFill>
                  <a:srgbClr val="C9FF45"/>
                </a:solidFill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8E55EB3-DCF8-4B80-A65E-BCE8F6808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885950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Website-uri premium pentru leaduri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A49CBD5-38DC-4B50-A7B4-46EE3F378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19350"/>
            <a:ext cx="4857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39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A02E9E3-F442-43BA-848F-73A45E08D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9050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C9FF45"/>
                </a:solidFill>
              </a:defRPr>
            </a:pPr>
            <a:r>
              <a:rPr sz="900" b="1">
                <a:solidFill>
                  <a:srgbClr val="C9FF45"/>
                </a:solidFill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521603D-75B0-408A-A7AC-DA1A4E381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85950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Magazine online la cheie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3459798-E825-4B96-B390-D05FB7ABC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19350"/>
            <a:ext cx="4857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39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0ABDCDC-7887-498D-8FD9-0C2087DED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813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C9FF45"/>
                </a:solidFill>
              </a:defRPr>
            </a:pPr>
            <a:r>
              <a:rPr sz="900" b="1">
                <a:solidFill>
                  <a:srgbClr val="C9FF45"/>
                </a:solidFill>
              </a:rPr>
              <a:t>03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2AAFADE-AFD6-430E-A9CD-BB06CF2E3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762250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Marketplace-uri și platforme de anunțuri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D9746BF-6744-4947-AE81-5EBD6EC46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95650"/>
            <a:ext cx="4857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39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136777B-3919-47FB-9F72-9007673B3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7813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C9FF45"/>
                </a:solidFill>
              </a:defRPr>
            </a:pPr>
            <a:r>
              <a:rPr sz="900" b="1">
                <a:solidFill>
                  <a:srgbClr val="C9FF45"/>
                </a:solidFill>
              </a:rPr>
              <a:t>04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E375B13-F113-43A6-AA1C-64B61C418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762250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Directoare de firme și profesioniști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96A1DB0-AF9C-42C5-84B9-9CF12F8BA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295650"/>
            <a:ext cx="4857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39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2384D44-B7DE-4ED7-9D51-A976CF00F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576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C9FF45"/>
                </a:solidFill>
              </a:defRPr>
            </a:pPr>
            <a:r>
              <a:rPr sz="900" b="1">
                <a:solidFill>
                  <a:srgbClr val="C9FF45"/>
                </a:solidFill>
              </a:rPr>
              <a:t>05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FFECD9E-52DE-4076-A8A3-837F67888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638550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SEO și vizibilitate organică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46653E5-724F-412E-8FDB-BAF74C01D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4857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39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117CC0F-8A50-4B77-88BA-3DE6BBBFB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6576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C9FF45"/>
                </a:solidFill>
              </a:defRPr>
            </a:pPr>
            <a:r>
              <a:rPr sz="900" b="1">
                <a:solidFill>
                  <a:srgbClr val="C9FF45"/>
                </a:solidFill>
              </a:rPr>
              <a:t>06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65D47B7-D485-4DD3-B0F8-164A033AF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638550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AEO/GEO și vizibilitate în răspunsuri AI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9DC5C8E-CFB4-419F-84CF-7A26C7603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171950"/>
            <a:ext cx="4857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39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CA280CE-B158-4966-A6B6-BD85E0299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339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C9FF45"/>
                </a:solidFill>
              </a:defRPr>
            </a:pPr>
            <a:r>
              <a:rPr sz="900" b="1">
                <a:solidFill>
                  <a:srgbClr val="C9FF45"/>
                </a:solidFill>
              </a:rPr>
              <a:t>07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1612246-5714-4F54-B5D3-8E5DF6428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514850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PPC și campanii de conversie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B3C3556-788B-4A33-919A-F69A0C3F8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48250"/>
            <a:ext cx="4857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39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7CEAE50-8E1B-4C35-AD52-C5E8A55AC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339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C9FF45"/>
                </a:solidFill>
              </a:defRPr>
            </a:pPr>
            <a:r>
              <a:rPr sz="900" b="1">
                <a:solidFill>
                  <a:srgbClr val="C9FF45"/>
                </a:solidFill>
              </a:rPr>
              <a:t>08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522826B-5BFF-47A6-B17B-2F8826E16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514850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Mentenanță, automatizare și creștere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4AD331A-D213-4030-B319-2D65BE2EA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5048250"/>
            <a:ext cx="4857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39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CEE31CD-86FD-4F1E-B2A5-A6539E5CD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476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9EABC2"/>
                </a:solidFill>
              </a:defRPr>
            </a:pPr>
            <a:r>
              <a:rPr sz="750" b="1">
                <a:solidFill>
                  <a:srgbClr val="9EABC2"/>
                </a:solidFill>
              </a:rPr>
              <a:t>PUBLICITATE.PRO / BRAND GROWTH SYSTEM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847C0B6-8E5D-46DD-B391-F480E1456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86525"/>
            <a:ext cx="342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6E7FF"/>
                </a:solidFill>
              </a:defRPr>
            </a:pPr>
            <a:r>
              <a:rPr sz="750" b="1">
                <a:solidFill>
                  <a:srgbClr val="66E7FF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08910044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kicker">
            <a:extLst xmlns:a="http://schemas.openxmlformats.org/drawingml/2006/main">
              <a:ext uri="{FF2B5EF4-FFF2-40B4-BE49-F238E27FC236}">
                <a16:creationId xmlns:a16="http://schemas.microsoft.com/office/drawing/2014/main" id="{DF64D5A1-6EF7-4DF1-990C-40B511069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157FF"/>
                </a:solidFill>
              </a:defRPr>
            </a:pPr>
            <a:r>
              <a:rPr sz="900" b="1">
                <a:solidFill>
                  <a:srgbClr val="3157FF"/>
                </a:solidFill>
              </a:rPr>
              <a:t>SEO, AEO, GEO, PPC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68E860E-B605-4D84-B367-41F72ABC6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98107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1020"/>
                </a:solidFill>
              </a:defRPr>
            </a:pPr>
            <a:r>
              <a:rPr sz="3150" b="1">
                <a:solidFill>
                  <a:srgbClr val="0B1020"/>
                </a:solidFill>
              </a:rPr>
              <a:t>Acronimele devin utile numai când explică o decizie.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D2925B0-97F0-466A-943D-42C10E080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47850"/>
            <a:ext cx="24765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F3F5F9"/>
          </a:solidFill>
          <a:ln xmlns:a="http://schemas.openxmlformats.org/drawingml/2006/main" w="9525">
            <a:solidFill>
              <a:srgbClr val="DFE5EF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D4B154C-D5CD-4098-A25A-E4436E6C4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0002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3157FF"/>
                </a:solidFill>
              </a:defRPr>
            </a:pPr>
            <a:r>
              <a:rPr sz="1650" b="1">
                <a:solidFill>
                  <a:srgbClr val="3157FF"/>
                </a:solidFill>
              </a:rPr>
              <a:t>SEO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736A066-D28D-41AD-BB8D-9B9A5A452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0300"/>
            <a:ext cx="2038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B1020"/>
                </a:solidFill>
              </a:defRPr>
            </a:pPr>
            <a:r>
              <a:rPr sz="1200" b="1">
                <a:solidFill>
                  <a:srgbClr val="0B1020"/>
                </a:solidFill>
              </a:rPr>
              <a:t>Fii găsit în căutare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D1C0DFA-DB54-4F9A-A3C9-6A9D743B1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1847850"/>
            <a:ext cx="24765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F3F5F9"/>
          </a:solidFill>
          <a:ln xmlns:a="http://schemas.openxmlformats.org/drawingml/2006/main" w="9525">
            <a:solidFill>
              <a:srgbClr val="DFE5E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327CF4E-A5A2-4105-B9DA-3E1D9DE61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0002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3157FF"/>
                </a:solidFill>
              </a:defRPr>
            </a:pPr>
            <a:r>
              <a:rPr sz="1650" b="1">
                <a:solidFill>
                  <a:srgbClr val="3157FF"/>
                </a:solidFill>
              </a:rPr>
              <a:t>AEO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D07760A-7402-4A6F-AC9D-546EBF329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400300"/>
            <a:ext cx="2038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B1020"/>
                </a:solidFill>
              </a:defRPr>
            </a:pPr>
            <a:r>
              <a:rPr sz="1200" b="1">
                <a:solidFill>
                  <a:srgbClr val="0B1020"/>
                </a:solidFill>
              </a:rPr>
              <a:t>Răspunde clar la întrebări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41AE1CC-6E64-41B0-9F56-A79B67274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47850"/>
            <a:ext cx="24765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3157FF"/>
          </a:solidFill>
          <a:ln xmlns:a="http://schemas.openxmlformats.org/drawingml/2006/main" w="9525">
            <a:solidFill>
              <a:srgbClr val="3157F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2A41053-323D-4A58-8020-1C1BFF3D2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0002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C9FF45"/>
                </a:solidFill>
              </a:defRPr>
            </a:pPr>
            <a:r>
              <a:rPr sz="1650" b="1">
                <a:solidFill>
                  <a:srgbClr val="C9FF45"/>
                </a:solidFill>
              </a:rPr>
              <a:t>GEO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960B70E-7A6B-4870-A26F-CFD303270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2038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Fii ușor de verificat și citat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ADBC84B-DEA4-414C-9D86-7A0F206E7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1847850"/>
            <a:ext cx="24765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F3F5F9"/>
          </a:solidFill>
          <a:ln xmlns:a="http://schemas.openxmlformats.org/drawingml/2006/main" w="9525">
            <a:solidFill>
              <a:srgbClr val="DFE5E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224E986-D1EF-4218-B3FD-346EBD1C9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0002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3157FF"/>
                </a:solidFill>
              </a:defRPr>
            </a:pPr>
            <a:r>
              <a:rPr sz="1650" b="1">
                <a:solidFill>
                  <a:srgbClr val="3157FF"/>
                </a:solidFill>
              </a:rPr>
              <a:t>PPC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AF42079-617C-4559-BEEB-16A2DC404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400300"/>
            <a:ext cx="2038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B1020"/>
                </a:solidFill>
              </a:defRPr>
            </a:pPr>
            <a:r>
              <a:rPr sz="1200" b="1">
                <a:solidFill>
                  <a:srgbClr val="0B1020"/>
                </a:solidFill>
              </a:rPr>
              <a:t>Cumpără distribuție controlată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8daadd506c44f0"/>
          <a:srcRect xmlns:a="http://schemas.openxmlformats.org/drawingml/2006/main" l="0" t="13942" r="0" b="1394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3448050"/>
            <a:ext cx="4953000" cy="2381250"/>
          </a:xfrm>
          <a:prstGeom xmlns:a="http://schemas.openxmlformats.org/drawingml/2006/main" prst="roundRect">
            <a:avLst>
              <a:gd name="adj" fmla="val 6400"/>
            </a:avLst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489C23B-83F2-4909-BA35-BADB9B6C6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56235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157FF"/>
                </a:solidFill>
              </a:defRPr>
            </a:pPr>
            <a:r>
              <a:rPr sz="975" b="1">
                <a:solidFill>
                  <a:srgbClr val="3157FF"/>
                </a:solidFill>
              </a:rPr>
              <a:t>Principiul comun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0093608-2F9E-4DC3-A758-2772CB7FD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962400"/>
            <a:ext cx="45910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B1020"/>
                </a:solidFill>
              </a:defRPr>
            </a:pPr>
            <a:r>
              <a:rPr sz="2100" b="1">
                <a:solidFill>
                  <a:srgbClr val="0B1020"/>
                </a:solidFill>
              </a:rPr>
              <a:t>Conținut util, indexabil, bine structurat, atribuit și susținut de dovezi.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1619A71-ED67-410D-B74B-17A42F5DB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5105400"/>
            <a:ext cx="4572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</a:defRPr>
            </a:pPr>
            <a:r>
              <a:rPr sz="1275" b="0">
                <a:solidFill>
                  <a:srgbClr val="667085"/>
                </a:solidFill>
              </a:rPr>
              <a:t>Nu există o garanție de citare sau de poziție — există o eligibilitate care poate fi proiectată și măsurată.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FD675E4-39CE-4C65-8994-9F72A3538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476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67085"/>
                </a:solidFill>
              </a:defRPr>
            </a:pPr>
            <a:r>
              <a:rPr sz="750" b="1">
                <a:solidFill>
                  <a:srgbClr val="667085"/>
                </a:solidFill>
              </a:rPr>
              <a:t>PUBLICITATE.PRO / BRAND GROWTH SYSTEM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16C542A-2D88-4751-83B1-C2F6DB29B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86525"/>
            <a:ext cx="342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3157FF"/>
                </a:solidFill>
              </a:defRPr>
            </a:pPr>
            <a:r>
              <a:rPr sz="750" b="1">
                <a:solidFill>
                  <a:srgbClr val="3157FF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20748332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3F5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kicker">
            <a:extLst xmlns:a="http://schemas.openxmlformats.org/drawingml/2006/main">
              <a:ext uri="{FF2B5EF4-FFF2-40B4-BE49-F238E27FC236}">
                <a16:creationId xmlns:a16="http://schemas.microsoft.com/office/drawing/2014/main" id="{0A7D3726-4103-409C-842C-5B46CA81E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157FF"/>
                </a:solidFill>
              </a:defRPr>
            </a:pPr>
            <a:r>
              <a:rPr sz="900" b="1">
                <a:solidFill>
                  <a:srgbClr val="3157FF"/>
                </a:solidFill>
              </a:rPr>
              <a:t>CADRU DE DECIZIE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95F5FB8-6293-431D-99CF-917CA84A7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8953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1020"/>
                </a:solidFill>
              </a:defRPr>
            </a:pPr>
            <a:r>
              <a:rPr sz="3150" b="1">
                <a:solidFill>
                  <a:srgbClr val="0B1020"/>
                </a:solidFill>
              </a:rPr>
              <a:t>SEO și PPC rezolvă momente diferite.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4e40449c96405c"/>
          <a:stretch xmlns:a="http://schemas.openxmlformats.org/drawingml/2006/main"/>
        </p:blipFill>
        <p:spPr>
          <a:xfrm xmlns:a="http://schemas.openxmlformats.org/drawingml/2006/main">
            <a:off x="694891" y="1657350"/>
            <a:ext cx="7220818" cy="4648200"/>
          </a:xfrm>
          <a:prstGeom xmlns:a="http://schemas.openxmlformats.org/drawingml/2006/main" prst="roundRect">
            <a:avLst>
              <a:gd name="adj" fmla="val 3279"/>
            </a:avLst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B972B2F-4427-491B-9D99-AC60D28F0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184785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157FF"/>
                </a:solidFill>
              </a:defRPr>
            </a:pPr>
            <a:r>
              <a:rPr sz="1275" b="1">
                <a:solidFill>
                  <a:srgbClr val="3157FF"/>
                </a:solidFill>
              </a:rPr>
              <a:t>PPC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8B06F0C-F6D6-4DBE-9E12-D00D8ED82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190750"/>
            <a:ext cx="26098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020"/>
                </a:solidFill>
              </a:defRPr>
            </a:pPr>
            <a:r>
              <a:rPr sz="1500" b="1">
                <a:solidFill>
                  <a:srgbClr val="0B1020"/>
                </a:solidFill>
              </a:rPr>
              <a:t>Validare rapidă și captarea cererii existente.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C9E8300-F39A-4610-AAAB-608E298D4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028950"/>
            <a:ext cx="26098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E5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64EA4D2-FC9B-4D49-9A98-1D86D20C5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33375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157FF"/>
                </a:solidFill>
              </a:defRPr>
            </a:pPr>
            <a:r>
              <a:rPr sz="1275" b="1">
                <a:solidFill>
                  <a:srgbClr val="3157FF"/>
                </a:solidFill>
              </a:rPr>
              <a:t>ORGANIC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A29BA74-33B1-4A5C-BF92-94E3B598A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676650"/>
            <a:ext cx="26098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020"/>
                </a:solidFill>
              </a:defRPr>
            </a:pPr>
            <a:r>
              <a:rPr sz="1500" b="1">
                <a:solidFill>
                  <a:srgbClr val="0B1020"/>
                </a:solidFill>
              </a:rPr>
              <a:t>Bibliotecă de răspunsuri și active care pot acumula vizibilitate.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46B0725-04A7-4960-BD7B-A7D37C333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5219700"/>
            <a:ext cx="2609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</a:defRPr>
            </a:pPr>
            <a:r>
              <a:rPr sz="975" b="0">
                <a:solidFill>
                  <a:srgbClr val="667085"/>
                </a:solidFill>
              </a:rPr>
              <a:t>Model conceptual — nu rezultat de client și nu promisiune de performanță.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03AB229-89D5-42E1-A10F-F52AF7EE7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476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67085"/>
                </a:solidFill>
              </a:defRPr>
            </a:pPr>
            <a:r>
              <a:rPr sz="750" b="1">
                <a:solidFill>
                  <a:srgbClr val="667085"/>
                </a:solidFill>
              </a:rPr>
              <a:t>PUBLICITATE.PRO / BRAND GROWTH SYSTEM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E8D8A5D-555A-4FC9-8C64-4FD8A0766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86525"/>
            <a:ext cx="342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3157FF"/>
                </a:solidFill>
              </a:defRPr>
            </a:pPr>
            <a:r>
              <a:rPr sz="750" b="1">
                <a:solidFill>
                  <a:srgbClr val="3157FF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61064516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kicker">
            <a:extLst xmlns:a="http://schemas.openxmlformats.org/drawingml/2006/main">
              <a:ext uri="{FF2B5EF4-FFF2-40B4-BE49-F238E27FC236}">
                <a16:creationId xmlns:a16="http://schemas.microsoft.com/office/drawing/2014/main" id="{4E5D948D-6253-42D5-9621-F1D3BA326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157FF"/>
                </a:solidFill>
              </a:defRPr>
            </a:pPr>
            <a:r>
              <a:rPr sz="900" b="1">
                <a:solidFill>
                  <a:srgbClr val="3157FF"/>
                </a:solidFill>
              </a:rPr>
              <a:t>CONVERSIE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0608E9F-FA37-43DE-8250-25055CFB1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100012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1020"/>
                </a:solidFill>
              </a:defRPr>
            </a:pPr>
            <a:r>
              <a:rPr sz="3150" b="1">
                <a:solidFill>
                  <a:srgbClr val="0B1020"/>
                </a:solidFill>
              </a:rPr>
              <a:t>Website-ul reduce incertitudinea înainte să ceară contactul.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913b25654c4c5b"/>
          <a:srcRect xmlns:a="http://schemas.openxmlformats.org/drawingml/2006/main" l="3135" t="0" r="313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1809750"/>
            <a:ext cx="5410200" cy="3848100"/>
          </a:xfrm>
          <a:prstGeom xmlns:a="http://schemas.openxmlformats.org/drawingml/2006/main" prst="roundRect">
            <a:avLst>
              <a:gd name="adj" fmla="val 5941"/>
            </a:avLst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4FB50A8-9359-4105-98E8-F253E55DD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8097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157FF"/>
                </a:solidFill>
              </a:defRPr>
            </a:pPr>
            <a:r>
              <a:rPr sz="900" b="1">
                <a:solidFill>
                  <a:srgbClr val="3157FF"/>
                </a:solidFill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4F7E7FB-93BD-44D9-A2E0-C36936F5D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790700"/>
            <a:ext cx="1562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1020"/>
                </a:solidFill>
              </a:defRPr>
            </a:pPr>
            <a:r>
              <a:rPr sz="1350" b="1">
                <a:solidFill>
                  <a:srgbClr val="0B1020"/>
                </a:solidFill>
              </a:rPr>
              <a:t>Promisiune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1F20934-E54F-4460-AE35-04FDA8984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1790700"/>
            <a:ext cx="264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Ce obține cumpărătorul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1777B9C-B44B-4D7D-B130-A66322A1D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33625"/>
            <a:ext cx="4724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E5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428FEED-AC4C-412C-B356-8C4705EEB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95575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157FF"/>
                </a:solidFill>
              </a:defRPr>
            </a:pPr>
            <a:r>
              <a:rPr sz="900" b="1">
                <a:solidFill>
                  <a:srgbClr val="3157FF"/>
                </a:solidFill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00228EF-1673-4867-9713-28753DA98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676525"/>
            <a:ext cx="1562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1020"/>
                </a:solidFill>
              </a:defRPr>
            </a:pPr>
            <a:r>
              <a:rPr sz="1350" b="1">
                <a:solidFill>
                  <a:srgbClr val="0B1020"/>
                </a:solidFill>
              </a:rPr>
              <a:t>Dovadă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43E5BC1-9AA5-4528-B69F-B7C16CACA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676525"/>
            <a:ext cx="264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De ce afirmația este credibilă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D72D503-3169-457A-B09F-2445C8F3B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219450"/>
            <a:ext cx="4724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E5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3310F38-5D7A-4E5E-BD30-EE89B9233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5814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157FF"/>
                </a:solidFill>
              </a:defRPr>
            </a:pPr>
            <a:r>
              <a:rPr sz="900" b="1">
                <a:solidFill>
                  <a:srgbClr val="3157FF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25D7B53-C0C0-499B-B88D-EB3DC6BD7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562350"/>
            <a:ext cx="1562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1020"/>
                </a:solidFill>
              </a:defRPr>
            </a:pPr>
            <a:r>
              <a:rPr sz="1350" b="1">
                <a:solidFill>
                  <a:srgbClr val="0B1020"/>
                </a:solidFill>
              </a:rPr>
              <a:t>Potrivire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485F48C-D5E4-45D7-A8FC-9332DFAA8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562350"/>
            <a:ext cx="264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Pentru cine este soluția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9EADB1E-BCF2-4AFA-ACF6-D657BD05D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105275"/>
            <a:ext cx="4724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E5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3EB22F3-E957-4A67-A021-13C56A722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467225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157FF"/>
                </a:solidFill>
              </a:defRPr>
            </a:pPr>
            <a:r>
              <a:rPr sz="900" b="1">
                <a:solidFill>
                  <a:srgbClr val="3157FF"/>
                </a:solidFill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0D7521B-8F65-4AA2-AB82-68A295539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4448175"/>
            <a:ext cx="1562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1020"/>
                </a:solidFill>
              </a:defRPr>
            </a:pPr>
            <a:r>
              <a:rPr sz="1350" b="1">
                <a:solidFill>
                  <a:srgbClr val="0B1020"/>
                </a:solidFill>
              </a:rPr>
              <a:t>Acțiune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946C6BF-B157-41E3-BB29-C26C03BD1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4448175"/>
            <a:ext cx="264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Ce urmează și ce date sunt cerute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BCDF42E-483D-4CA1-8177-FCC8342EA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991100"/>
            <a:ext cx="4724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E5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F634882-585F-4878-87F4-54D9FD6FB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524500"/>
            <a:ext cx="4724400" cy="5715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8132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BC7FDA8-0DC4-442B-BFC8-40DD4953B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5657850"/>
            <a:ext cx="4238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9FF45"/>
                </a:solidFill>
              </a:defRPr>
            </a:pPr>
            <a:r>
              <a:rPr sz="1275" b="1">
                <a:solidFill>
                  <a:srgbClr val="C9FF45"/>
                </a:solidFill>
              </a:rPr>
              <a:t>CTA: Primește planul proiectului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19E19C1-E1BD-46C0-95E9-D22D6A306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476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67085"/>
                </a:solidFill>
              </a:defRPr>
            </a:pPr>
            <a:r>
              <a:rPr sz="750" b="1">
                <a:solidFill>
                  <a:srgbClr val="667085"/>
                </a:solidFill>
              </a:rPr>
              <a:t>PUBLICITATE.PRO / BRAND GROWTH SYSTEM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326AFD0-E978-42B6-AFD4-7F167967B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86525"/>
            <a:ext cx="342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3157FF"/>
                </a:solidFill>
              </a:defRPr>
            </a:pPr>
            <a:r>
              <a:rPr sz="750" b="1">
                <a:solidFill>
                  <a:srgbClr val="3157FF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204046582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8132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kicker">
            <a:extLst xmlns:a="http://schemas.openxmlformats.org/drawingml/2006/main">
              <a:ext uri="{FF2B5EF4-FFF2-40B4-BE49-F238E27FC236}">
                <a16:creationId xmlns:a16="http://schemas.microsoft.com/office/drawing/2014/main" id="{6C10AE45-FEC5-478B-AF1D-ECABC3B2F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6E7FF"/>
                </a:solidFill>
              </a:defRPr>
            </a:pPr>
            <a:r>
              <a:rPr sz="900" b="1">
                <a:solidFill>
                  <a:srgbClr val="66E7FF"/>
                </a:solidFill>
              </a:rPr>
              <a:t>ROADMAP 30–180 ZILE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E04F43A-D3D1-43EC-B02D-604ECF5CE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8382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FFFFFF"/>
                </a:solidFill>
              </a:defRPr>
            </a:pPr>
            <a:r>
              <a:rPr sz="3300" b="1">
                <a:solidFill>
                  <a:srgbClr val="FFFFFF"/>
                </a:solidFill>
              </a:rPr>
              <a:t>Validăm înainte să extindem.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DF55176-5E37-46C3-BF74-6ABFD8529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81200"/>
            <a:ext cx="2476500" cy="3105150"/>
          </a:xfrm>
          <a:prstGeom xmlns:a="http://schemas.openxmlformats.org/drawingml/2006/main" prst="roundRect">
            <a:avLst>
              <a:gd name="adj" fmla="val 6154"/>
            </a:avLst>
          </a:prstGeom>
          <a:solidFill xmlns:a="http://schemas.openxmlformats.org/drawingml/2006/main">
            <a:srgbClr val="132847"/>
          </a:solidFill>
          <a:ln xmlns:a="http://schemas.openxmlformats.org/drawingml/2006/main" w="9525">
            <a:solidFill>
              <a:srgbClr val="27395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BE86FA1-080C-4E8B-BAFE-AA8881975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190750"/>
            <a:ext cx="523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6E7FF"/>
                </a:solidFill>
              </a:defRPr>
            </a:pPr>
            <a:r>
              <a:rPr sz="900" b="1">
                <a:solidFill>
                  <a:srgbClr val="66E7FF"/>
                </a:solidFill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248BAC2-30FC-41D4-87D5-8A814D584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686050"/>
            <a:ext cx="2057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DIAGNOSTIC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C15A3CD-80E7-4744-B37C-B7AFD4A98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143250"/>
            <a:ext cx="2057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6E7FF"/>
                </a:solidFill>
              </a:defRPr>
            </a:pPr>
            <a:r>
              <a:rPr sz="1050" b="1">
                <a:solidFill>
                  <a:srgbClr val="66E7FF"/>
                </a:solidFill>
              </a:rPr>
              <a:t>0–15 zile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27ACA5-2845-4092-B54C-0CFBFD5FF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714750"/>
            <a:ext cx="20193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1D8E6"/>
                </a:solidFill>
              </a:defRPr>
            </a:pPr>
            <a:r>
              <a:rPr sz="1350" b="0">
                <a:solidFill>
                  <a:srgbClr val="D1D8E6"/>
                </a:solidFill>
              </a:rPr>
              <a:t>Audit comercial, tehnic și editorial.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BB6EBC0-E6E7-4B5D-AAAB-6E9FD81AD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1981200"/>
            <a:ext cx="2476500" cy="3105150"/>
          </a:xfrm>
          <a:prstGeom xmlns:a="http://schemas.openxmlformats.org/drawingml/2006/main" prst="roundRect">
            <a:avLst>
              <a:gd name="adj" fmla="val 6154"/>
            </a:avLst>
          </a:prstGeom>
          <a:solidFill xmlns:a="http://schemas.openxmlformats.org/drawingml/2006/main">
            <a:srgbClr val="132847"/>
          </a:solidFill>
          <a:ln xmlns:a="http://schemas.openxmlformats.org/drawingml/2006/main" w="9525">
            <a:solidFill>
              <a:srgbClr val="273955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2C6FAFE-C1A6-4C96-8951-CEFA9A41F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2190750"/>
            <a:ext cx="523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6E7FF"/>
                </a:solidFill>
              </a:defRPr>
            </a:pPr>
            <a:r>
              <a:rPr sz="900" b="1">
                <a:solidFill>
                  <a:srgbClr val="66E7FF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2AF86FC-13EE-46BF-8142-030E804ED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2686050"/>
            <a:ext cx="2057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FUNDAȚIE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85AB8D8-A70D-4460-9E83-6C74A64A8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3143250"/>
            <a:ext cx="2057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6E7FF"/>
                </a:solidFill>
              </a:defRPr>
            </a:pPr>
            <a:r>
              <a:rPr sz="1050" b="1">
                <a:solidFill>
                  <a:srgbClr val="66E7FF"/>
                </a:solidFill>
              </a:rPr>
              <a:t>15–45 zile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C0FDA53-6A61-4C55-A8B6-BA7041C88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3714750"/>
            <a:ext cx="20193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1D8E6"/>
                </a:solidFill>
              </a:defRPr>
            </a:pPr>
            <a:r>
              <a:rPr sz="1350" b="0">
                <a:solidFill>
                  <a:srgbClr val="D1D8E6"/>
                </a:solidFill>
              </a:rPr>
              <a:t>Pagini, schema, formulare și tracking.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201928A-0538-4DE4-A965-4580B45B8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981200"/>
            <a:ext cx="2476500" cy="3105150"/>
          </a:xfrm>
          <a:prstGeom xmlns:a="http://schemas.openxmlformats.org/drawingml/2006/main" prst="roundRect">
            <a:avLst>
              <a:gd name="adj" fmla="val 6154"/>
            </a:avLst>
          </a:prstGeom>
          <a:solidFill xmlns:a="http://schemas.openxmlformats.org/drawingml/2006/main">
            <a:srgbClr val="3157FF"/>
          </a:solidFill>
          <a:ln xmlns:a="http://schemas.openxmlformats.org/drawingml/2006/main" w="9525">
            <a:solidFill>
              <a:srgbClr val="3157F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120E6A9-EF62-4801-BE59-A3F661BF2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190750"/>
            <a:ext cx="523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C9FF45"/>
                </a:solidFill>
              </a:defRPr>
            </a:pPr>
            <a:r>
              <a:rPr sz="900" b="1">
                <a:solidFill>
                  <a:srgbClr val="C9FF45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D7A6876-72D1-412B-9216-F1294E5CF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686050"/>
            <a:ext cx="2057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VALIDARE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5D17707-8EBB-4DD9-801C-57803C864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143250"/>
            <a:ext cx="2057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45–90 zile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E371007-FC5F-4B50-9E2B-3C83D563A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714750"/>
            <a:ext cx="20193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1D8E6"/>
                </a:solidFill>
              </a:defRPr>
            </a:pPr>
            <a:r>
              <a:rPr sz="1350" b="0">
                <a:solidFill>
                  <a:srgbClr val="D1D8E6"/>
                </a:solidFill>
              </a:rPr>
              <a:t>Mesaje, canale și calitatea leadurilor.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CF7D681-0090-4F56-8E20-0669064BB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1981200"/>
            <a:ext cx="2476500" cy="3105150"/>
          </a:xfrm>
          <a:prstGeom xmlns:a="http://schemas.openxmlformats.org/drawingml/2006/main" prst="roundRect">
            <a:avLst>
              <a:gd name="adj" fmla="val 6154"/>
            </a:avLst>
          </a:prstGeom>
          <a:solidFill xmlns:a="http://schemas.openxmlformats.org/drawingml/2006/main">
            <a:srgbClr val="132847"/>
          </a:solidFill>
          <a:ln xmlns:a="http://schemas.openxmlformats.org/drawingml/2006/main" w="9525">
            <a:solidFill>
              <a:srgbClr val="273955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A97F76E-90E9-4053-9273-36D9DFAB2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190750"/>
            <a:ext cx="523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6E7FF"/>
                </a:solidFill>
              </a:defRPr>
            </a:pPr>
            <a:r>
              <a:rPr sz="900" b="1">
                <a:solidFill>
                  <a:srgbClr val="66E7FF"/>
                </a:solidFill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6EADA9A-E2E5-49FD-8376-209296B75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686050"/>
            <a:ext cx="2057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EXTINDERE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36D743C-BAE7-4658-B2C0-347A74E01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3143250"/>
            <a:ext cx="2057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6E7FF"/>
                </a:solidFill>
              </a:defRPr>
            </a:pPr>
            <a:r>
              <a:rPr sz="1050" b="1">
                <a:solidFill>
                  <a:srgbClr val="66E7FF"/>
                </a:solidFill>
              </a:rPr>
              <a:t>90–180 zile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6AB234B-46EA-4868-BE65-85E0C31D4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3714750"/>
            <a:ext cx="20193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1D8E6"/>
                </a:solidFill>
              </a:defRPr>
            </a:pPr>
            <a:r>
              <a:rPr sz="1350" b="0">
                <a:solidFill>
                  <a:srgbClr val="D1D8E6"/>
                </a:solidFill>
              </a:rPr>
              <a:t>Conținut expert și piețe validate.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1195C8E-23FD-4ADB-B9A0-506F06EED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00700"/>
            <a:ext cx="809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Poarta de validare: dovezi și date suficiente pentru următoarea investiție.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3D50939-B2CA-4235-AF58-8005EBE3A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476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9EABC2"/>
                </a:solidFill>
              </a:defRPr>
            </a:pPr>
            <a:r>
              <a:rPr sz="750" b="1">
                <a:solidFill>
                  <a:srgbClr val="9EABC2"/>
                </a:solidFill>
              </a:rPr>
              <a:t>PUBLICITATE.PRO / BRAND GROWTH SYSTEM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6176BEC-FF6C-4599-893E-9E249C41B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86525"/>
            <a:ext cx="342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6E7FF"/>
                </a:solidFill>
              </a:defRPr>
            </a:pPr>
            <a:r>
              <a:rPr sz="750" b="1">
                <a:solidFill>
                  <a:srgbClr val="66E7FF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76987030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3F5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kicker">
            <a:extLst xmlns:a="http://schemas.openxmlformats.org/drawingml/2006/main">
              <a:ext uri="{FF2B5EF4-FFF2-40B4-BE49-F238E27FC236}">
                <a16:creationId xmlns:a16="http://schemas.microsoft.com/office/drawing/2014/main" id="{89087FFD-0CD4-4020-B719-07D0DA6AA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157FF"/>
                </a:solidFill>
              </a:defRPr>
            </a:pPr>
            <a:r>
              <a:rPr sz="900" b="1">
                <a:solidFill>
                  <a:srgbClr val="3157FF"/>
                </a:solidFill>
              </a:rPr>
              <a:t>CREȘTERE EUROPEANĂ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9827E26-6444-43DD-8E9E-00BB6532D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9715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1020"/>
                </a:solidFill>
              </a:defRPr>
            </a:pPr>
            <a:r>
              <a:rPr sz="3150" b="1">
                <a:solidFill>
                  <a:srgbClr val="0B1020"/>
                </a:solidFill>
              </a:rPr>
              <a:t>O singură identitate. Conținut nativ pentru fiecare piață.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a766900e164d2d"/>
          <a:srcRect xmlns:a="http://schemas.openxmlformats.org/drawingml/2006/main" l="12500" t="0" r="1250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1752600"/>
            <a:ext cx="4953000" cy="3714750"/>
          </a:xfrm>
          <a:prstGeom xmlns:a="http://schemas.openxmlformats.org/drawingml/2006/main" prst="roundRect">
            <a:avLst>
              <a:gd name="adj" fmla="val 6154"/>
            </a:avLst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0DE74D4-9AC0-46C9-8AA3-390C50037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75260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57FF"/>
                </a:solidFill>
              </a:defRPr>
            </a:pPr>
            <a:r>
              <a:rPr sz="1200" b="1">
                <a:solidFill>
                  <a:srgbClr val="3157FF"/>
                </a:solidFill>
              </a:rPr>
              <a:t>RO + EN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AC8D54D-6567-464C-BA28-DEABBEB28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1733550"/>
            <a:ext cx="3714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1020"/>
                </a:solidFill>
              </a:defRPr>
            </a:pPr>
            <a:r>
              <a:rPr sz="1425" b="1">
                <a:solidFill>
                  <a:srgbClr val="0B1020"/>
                </a:solidFill>
              </a:rPr>
              <a:t>Fundație și versiune internațională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33E3E49-DF4F-42EE-B3AE-08E61714E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286000"/>
            <a:ext cx="5010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E5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51AA76E-404D-45C4-A654-E7C8D1AA4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62890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57FF"/>
                </a:solidFill>
              </a:defRPr>
            </a:pPr>
            <a:r>
              <a:rPr sz="1200" b="1">
                <a:solidFill>
                  <a:srgbClr val="3157FF"/>
                </a:solidFill>
              </a:rPr>
              <a:t>DE / AT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3155A91-D6DB-4184-99C2-8F7BC8766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2609850"/>
            <a:ext cx="3714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1020"/>
                </a:solidFill>
              </a:defRPr>
            </a:pPr>
            <a:r>
              <a:rPr sz="1425" b="1">
                <a:solidFill>
                  <a:srgbClr val="0B1020"/>
                </a:solidFill>
              </a:rPr>
              <a:t>După validarea conversiilor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BC67A99-AE2D-4D89-8CC2-625D7DFA0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162300"/>
            <a:ext cx="5010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E5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A71A408-AFFB-4406-8359-A52F08CB3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50520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57FF"/>
                </a:solidFill>
              </a:defRPr>
            </a:pPr>
            <a:r>
              <a:rPr sz="1200" b="1">
                <a:solidFill>
                  <a:srgbClr val="3157FF"/>
                </a:solidFill>
              </a:rPr>
              <a:t>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74B51FF-315F-4839-B88D-89974D0D2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3486150"/>
            <a:ext cx="3714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1020"/>
                </a:solidFill>
              </a:defRPr>
            </a:pPr>
            <a:r>
              <a:rPr sz="1425" b="1">
                <a:solidFill>
                  <a:srgbClr val="0B1020"/>
                </a:solidFill>
              </a:rPr>
              <a:t>După potrivirea ofertă–piață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57F1944-9CF1-4877-AC57-A0941EEA0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038600"/>
            <a:ext cx="5010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E5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11A0C91-0AA4-45A6-9AB3-63C93CE98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38150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57FF"/>
                </a:solidFill>
              </a:defRPr>
            </a:pPr>
            <a:r>
              <a:rPr sz="1200" b="1">
                <a:solidFill>
                  <a:srgbClr val="3157FF"/>
                </a:solidFill>
              </a:rPr>
              <a:t>FR / IT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D945A01-3ED0-44CF-AA87-B9D7ED28E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4362450"/>
            <a:ext cx="3714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1020"/>
                </a:solidFill>
              </a:defRPr>
            </a:pPr>
            <a:r>
              <a:rPr sz="1425" b="1">
                <a:solidFill>
                  <a:srgbClr val="0B1020"/>
                </a:solidFill>
              </a:rPr>
              <a:t>Alegere bazată pe cerere reală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A1C6E31-A55B-4272-B85A-2FB3F7032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914900"/>
            <a:ext cx="5010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E5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A6C24E1-1B03-4176-AEDE-F12166D24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448300"/>
            <a:ext cx="5010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67085"/>
                </a:solidFill>
              </a:defRPr>
            </a:pPr>
            <a:r>
              <a:rPr sz="1125" b="0">
                <a:solidFill>
                  <a:srgbClr val="667085"/>
                </a:solidFill>
              </a:rPr>
              <a:t>URL separat · canonical · hreflang · localizare umană · dovezi și ofertă adaptate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6F035A9-78AF-4221-B68F-F96A82A42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476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67085"/>
                </a:solidFill>
              </a:defRPr>
            </a:pPr>
            <a:r>
              <a:rPr sz="750" b="1">
                <a:solidFill>
                  <a:srgbClr val="667085"/>
                </a:solidFill>
              </a:rPr>
              <a:t>PUBLICITATE.PRO / BRAND GROWTH SYSTEM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4F9A306-60B7-4372-902F-06163C3FA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86525"/>
            <a:ext cx="342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3157FF"/>
                </a:solidFill>
              </a:defRPr>
            </a:pPr>
            <a:r>
              <a:rPr sz="750" b="1">
                <a:solidFill>
                  <a:srgbClr val="3157FF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61673123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2026-08-01T05:57:13.7910000Z</dcterms:created>
  <dcterms:modified xsi:type="dcterms:W3CDTF">2026-08-01T05:57:13.7910000Z</dcterms:modified>
</coreProperties>
</file>